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884"/>
        <p:guide pos="56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76782-DD6E-4FA8-AD94-0819CDA324A8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4AD4B-5C3B-4941-95DE-4729D4243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4AD4B-5C3B-4941-95DE-4729D424382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30CEF-0465-47A6-A3AC-CCCDA63DABB6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B6D03-64C3-401F-870D-00458341CB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30CEF-0465-47A6-A3AC-CCCDA63DABB6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B6D03-64C3-401F-870D-00458341C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30CEF-0465-47A6-A3AC-CCCDA63DABB6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B6D03-64C3-401F-870D-00458341C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30CEF-0465-47A6-A3AC-CCCDA63DABB6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B6D03-64C3-401F-870D-00458341C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30CEF-0465-47A6-A3AC-CCCDA63DABB6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B6D03-64C3-401F-870D-00458341CB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30CEF-0465-47A6-A3AC-CCCDA63DABB6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B6D03-64C3-401F-870D-00458341C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30CEF-0465-47A6-A3AC-CCCDA63DABB6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B6D03-64C3-401F-870D-00458341C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30CEF-0465-47A6-A3AC-CCCDA63DABB6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B6D03-64C3-401F-870D-00458341C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30CEF-0465-47A6-A3AC-CCCDA63DABB6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B6D03-64C3-401F-870D-00458341CB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30CEF-0465-47A6-A3AC-CCCDA63DABB6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B6D03-64C3-401F-870D-00458341CB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A30CEF-0465-47A6-A3AC-CCCDA63DABB6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B6D03-64C3-401F-870D-00458341CB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5A30CEF-0465-47A6-A3AC-CCCDA63DABB6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7B6D03-64C3-401F-870D-00458341CB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5" Type="http://schemas.openxmlformats.org/officeDocument/2006/relationships/image" Target="../media/image1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Relationship Id="rId1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i="1" dirty="0" smtClean="0"/>
              <a:t>Продвижение фармацевтической продукции: нравственность и целесообразность</a:t>
            </a: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Презентация отчета о практике</a:t>
            </a:r>
          </a:p>
          <a:p>
            <a:endParaRPr lang="ru-RU" dirty="0" smtClean="0"/>
          </a:p>
          <a:p>
            <a:pPr algn="r"/>
            <a:r>
              <a:rPr lang="ru-RU" dirty="0" smtClean="0"/>
              <a:t>Краснянская Наталия Алексеевна</a:t>
            </a:r>
            <a:endParaRPr lang="ru-RU" dirty="0"/>
          </a:p>
        </p:txBody>
      </p:sp>
      <p:pic>
        <p:nvPicPr>
          <p:cNvPr id="14338" name="Picture 2" descr="http://www.ifreshnews.com/wp-content/uploads/2010/07/Pharmaceutical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3933056"/>
            <a:ext cx="3960738" cy="26524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Здравоохранение России в цифрах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66533" y="2127312"/>
            <a:ext cx="7498080" cy="1301688"/>
          </a:xfrm>
        </p:spPr>
        <p:txBody>
          <a:bodyPr/>
          <a:lstStyle/>
          <a:p>
            <a:r>
              <a:rPr lang="ru-RU" sz="1600" dirty="0" smtClean="0"/>
              <a:t>Общие расходы на здравоохранение </a:t>
            </a:r>
            <a:r>
              <a:rPr lang="en-US" sz="1600" dirty="0" smtClean="0"/>
              <a:t>–</a:t>
            </a:r>
            <a:r>
              <a:rPr lang="ru-RU" sz="1600" dirty="0" smtClean="0"/>
              <a:t> 2 125 007 (5,4% от ВВП)</a:t>
            </a:r>
          </a:p>
          <a:p>
            <a:r>
              <a:rPr lang="ru-RU" sz="1600" dirty="0" smtClean="0"/>
              <a:t>Общие государственные расходы</a:t>
            </a:r>
            <a:r>
              <a:rPr lang="en-US" sz="1600" dirty="0" smtClean="0"/>
              <a:t> – </a:t>
            </a:r>
            <a:r>
              <a:rPr lang="ru-RU" sz="1600" dirty="0" smtClean="0"/>
              <a:t>1 369 448 (64,4% общих расходов)</a:t>
            </a:r>
          </a:p>
          <a:p>
            <a:r>
              <a:rPr lang="ru-RU" sz="1600" dirty="0" smtClean="0"/>
              <a:t>Частные расходы на здравоохранение</a:t>
            </a:r>
            <a:r>
              <a:rPr lang="en-US" sz="1600" dirty="0" smtClean="0"/>
              <a:t> – </a:t>
            </a:r>
            <a:r>
              <a:rPr lang="ru-RU" sz="1600" dirty="0" smtClean="0"/>
              <a:t> 755 559 (35,6% общих расходов)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3349" y="6372036"/>
            <a:ext cx="7561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Источник: ВОЗ</a:t>
            </a:r>
            <a:endParaRPr lang="ru-RU" sz="160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403350" y="1412776"/>
            <a:ext cx="7498080" cy="64807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ru-RU" sz="1600" b="1" noProof="0" dirty="0" smtClean="0"/>
              <a:t>Общие  финансовые показатели, 2009 год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1600" b="0" i="1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Млн. руб.</a:t>
            </a: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547664" y="2060848"/>
            <a:ext cx="30246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одержимое 2"/>
          <p:cNvSpPr txBox="1">
            <a:spLocks/>
          </p:cNvSpPr>
          <p:nvPr/>
        </p:nvSpPr>
        <p:spPr>
          <a:xfrm>
            <a:off x="1466533" y="4287552"/>
            <a:ext cx="7498080" cy="13016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Ожидаемая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продолжительность жизни при рождении </a:t>
            </a:r>
            <a:r>
              <a:rPr lang="en-US" sz="1600" dirty="0" smtClean="0"/>
              <a:t>–  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68 лет</a:t>
            </a:r>
            <a:endParaRPr kumimoji="0" lang="en-US" sz="1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600" noProof="0" dirty="0" smtClean="0"/>
              <a:t>Коэффициент рождаемости (на 1 женщину) –  1,4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ru-RU" sz="1600" dirty="0" smtClean="0"/>
              <a:t>Коэффициент смертности (вероятность смертности между 15 и 60 годами на 1000 </a:t>
            </a:r>
            <a:r>
              <a:rPr lang="ru-RU" sz="1600" dirty="0"/>
              <a:t>населения) – </a:t>
            </a:r>
            <a:r>
              <a:rPr lang="en-US" sz="1600" dirty="0" smtClean="0"/>
              <a:t>273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403350" y="3783496"/>
            <a:ext cx="7498080" cy="5816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ru-RU" sz="1600" b="1" noProof="0" dirty="0" smtClean="0"/>
              <a:t>Общие  показатели, 2008 год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547664" y="4215544"/>
            <a:ext cx="30246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Фармацевтический бизнес: что это?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66533" y="1628800"/>
            <a:ext cx="7498080" cy="3528392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Это десятки лет, потраченные на 1 молекулу</a:t>
            </a:r>
          </a:p>
          <a:p>
            <a:r>
              <a:rPr lang="ru-RU" sz="1600" dirty="0" smtClean="0"/>
              <a:t>Это миллионы </a:t>
            </a:r>
            <a:r>
              <a:rPr lang="en-US" sz="1600" dirty="0" smtClean="0"/>
              <a:t>$</a:t>
            </a:r>
            <a:r>
              <a:rPr lang="ru-RU" sz="1600" dirty="0" smtClean="0"/>
              <a:t>, потраченные на 1 молекулу</a:t>
            </a:r>
          </a:p>
          <a:p>
            <a:r>
              <a:rPr lang="ru-RU" sz="1600" dirty="0" smtClean="0"/>
              <a:t>Это желание вылечить людей</a:t>
            </a:r>
          </a:p>
          <a:p>
            <a:endParaRPr lang="ru-RU" sz="1600" dirty="0" smtClean="0"/>
          </a:p>
          <a:p>
            <a:r>
              <a:rPr lang="ru-RU" sz="1600" dirty="0" smtClean="0"/>
              <a:t>Но это БИЗНЕС, поэтому это также и желание получить прибыль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76056" y="4077072"/>
            <a:ext cx="2520280" cy="132343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1/100 молекул может впоследствии стать лекарством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Объем продаж </a:t>
            </a:r>
            <a:r>
              <a:rPr lang="ru-RU" sz="4400" dirty="0" err="1" smtClean="0"/>
              <a:t>Novartis</a:t>
            </a:r>
            <a:r>
              <a:rPr lang="ru-RU" sz="4400" dirty="0" smtClean="0"/>
              <a:t> – 16 637 млн. </a:t>
            </a:r>
            <a:r>
              <a:rPr lang="ru-RU" sz="4400" dirty="0" err="1" smtClean="0"/>
              <a:t>руб</a:t>
            </a:r>
            <a:r>
              <a:rPr lang="ru-RU" sz="4400" dirty="0" smtClean="0"/>
              <a:t> (2009 г.)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66533" y="3429000"/>
            <a:ext cx="7498080" cy="3240360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Novartis</a:t>
            </a:r>
            <a:r>
              <a:rPr lang="ru-RU" sz="2000" dirty="0" smtClean="0"/>
              <a:t> (1996) = «</a:t>
            </a:r>
            <a:r>
              <a:rPr lang="ru-RU" sz="2000" dirty="0" err="1" smtClean="0"/>
              <a:t>Сандоз</a:t>
            </a:r>
            <a:r>
              <a:rPr lang="ru-RU" sz="2000" dirty="0" smtClean="0"/>
              <a:t>» (1886) + «</a:t>
            </a:r>
            <a:r>
              <a:rPr lang="ru-RU" sz="2000" dirty="0" err="1" smtClean="0"/>
              <a:t>Сиба-Гейги</a:t>
            </a:r>
            <a:r>
              <a:rPr lang="ru-RU" sz="2000" dirty="0" smtClean="0"/>
              <a:t>» (1970)</a:t>
            </a:r>
          </a:p>
          <a:p>
            <a:r>
              <a:rPr lang="ru-RU" sz="2000" dirty="0" smtClean="0"/>
              <a:t>Транснациональная фармацевтическая компания</a:t>
            </a:r>
          </a:p>
          <a:p>
            <a:r>
              <a:rPr lang="ru-RU" sz="2000" dirty="0" smtClean="0"/>
              <a:t>2 по размерам рыночная доля в Европе</a:t>
            </a:r>
          </a:p>
          <a:p>
            <a:r>
              <a:rPr lang="ru-RU" sz="2000" dirty="0" smtClean="0"/>
              <a:t>Штаб-квартира </a:t>
            </a:r>
            <a:r>
              <a:rPr lang="en-US" sz="2000" dirty="0" smtClean="0"/>
              <a:t>Novartis</a:t>
            </a:r>
            <a:r>
              <a:rPr lang="ru-RU" sz="2000" dirty="0" smtClean="0"/>
              <a:t> расположена в Швейцарии, городе Базель</a:t>
            </a:r>
          </a:p>
          <a:p>
            <a:endParaRPr lang="en-US" sz="2000" dirty="0" smtClean="0"/>
          </a:p>
          <a:p>
            <a:pPr marL="365760" lvl="2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2000" dirty="0" smtClean="0"/>
              <a:t>В России:</a:t>
            </a:r>
          </a:p>
          <a:p>
            <a:pPr marL="576072" lvl="3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600" dirty="0" smtClean="0"/>
              <a:t>более 50 ведущих препаратов</a:t>
            </a:r>
          </a:p>
          <a:p>
            <a:pPr marL="576072" lvl="3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600" dirty="0" smtClean="0"/>
              <a:t>около 155 препаратов на стадии разработки</a:t>
            </a:r>
          </a:p>
          <a:p>
            <a:endParaRPr lang="ru-RU" sz="2000" dirty="0" smtClean="0"/>
          </a:p>
        </p:txBody>
      </p:sp>
      <p:pic>
        <p:nvPicPr>
          <p:cNvPr id="4098" name="Picture 2" descr="http://www.novartis.com/images/_common/logos/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8958" y="2060848"/>
            <a:ext cx="3866085" cy="64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Онкологический департамент предлагал массу интересных заданий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66533" y="2127312"/>
            <a:ext cx="7498080" cy="4326024"/>
          </a:xfrm>
        </p:spPr>
        <p:txBody>
          <a:bodyPr>
            <a:noAutofit/>
          </a:bodyPr>
          <a:lstStyle/>
          <a:p>
            <a:pPr marL="609600"/>
            <a:r>
              <a:rPr lang="ru-RU" sz="2000" dirty="0" smtClean="0"/>
              <a:t>Ознакомиться с онкологическим препаратом </a:t>
            </a:r>
            <a:r>
              <a:rPr lang="ru-RU" sz="2000" dirty="0" err="1" smtClean="0"/>
              <a:t>Tasigna</a:t>
            </a:r>
            <a:r>
              <a:rPr lang="ru-RU" sz="2000" dirty="0" smtClean="0"/>
              <a:t>, с его действием, противопоказаниями и т.п.</a:t>
            </a:r>
          </a:p>
          <a:p>
            <a:pPr marL="609600"/>
            <a:r>
              <a:rPr lang="ru-RU" sz="2000" dirty="0" smtClean="0"/>
              <a:t>Разработать регистр пациентов для последующего ведения этого регистра</a:t>
            </a:r>
          </a:p>
          <a:p>
            <a:pPr marL="609600"/>
            <a:r>
              <a:rPr lang="ru-RU" sz="2000" dirty="0" smtClean="0"/>
              <a:t>Ознакомиться с правилами перевода фармацевтической публикации в компании с целью последующего перевода</a:t>
            </a:r>
          </a:p>
          <a:p>
            <a:pPr marL="609600" lvl="0"/>
            <a:r>
              <a:rPr lang="ru-RU" sz="2000" dirty="0" smtClean="0"/>
              <a:t>Получение данных по продажам</a:t>
            </a:r>
          </a:p>
          <a:p>
            <a:pPr marL="609600" lvl="0"/>
            <a:r>
              <a:rPr lang="ru-RU" sz="2000" dirty="0" smtClean="0"/>
              <a:t>Подготовка презентации по количеству больных акромегалией во всех регионах</a:t>
            </a:r>
          </a:p>
          <a:p>
            <a:pPr marL="609600"/>
            <a:r>
              <a:rPr lang="ru-RU" sz="2000" dirty="0" smtClean="0"/>
              <a:t>Подготовка необходимой внутренней литературы для циклового совещания</a:t>
            </a:r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" name="Group 49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5760" cy="4320"/>
            </a:xfrm>
          </p:grpSpPr>
          <p:pic>
            <p:nvPicPr>
              <p:cNvPr id="16418" name="Picture 34" descr="Focus on patients 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791" y="2704"/>
                <a:ext cx="1769" cy="748"/>
              </a:xfrm>
              <a:prstGeom prst="rect">
                <a:avLst/>
              </a:prstGeom>
              <a:noFill/>
            </p:spPr>
          </p:pic>
          <p:pic>
            <p:nvPicPr>
              <p:cNvPr id="16432" name="Picture 48" descr="About Novartis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1979"/>
                <a:ext cx="1837" cy="787"/>
              </a:xfrm>
              <a:prstGeom prst="rect">
                <a:avLst/>
              </a:prstGeom>
              <a:noFill/>
            </p:spPr>
          </p:pic>
          <p:pic>
            <p:nvPicPr>
              <p:cNvPr id="16428" name="Picture 44" descr="Join Novartis and our fight against malaria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46" y="1268"/>
                <a:ext cx="2268" cy="1511"/>
              </a:xfrm>
              <a:prstGeom prst="rect">
                <a:avLst/>
              </a:prstGeom>
              <a:noFill/>
            </p:spPr>
          </p:pic>
          <p:pic>
            <p:nvPicPr>
              <p:cNvPr id="16392" name="Picture 8" descr="Novartis Products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0" y="0"/>
                <a:ext cx="3152" cy="760"/>
              </a:xfrm>
              <a:prstGeom prst="rect">
                <a:avLst/>
              </a:prstGeom>
              <a:noFill/>
            </p:spPr>
          </p:pic>
          <p:pic>
            <p:nvPicPr>
              <p:cNvPr id="16404" name="Picture 20" descr="Novartis Pharmaceutical Division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152" y="0"/>
                <a:ext cx="1043" cy="769"/>
              </a:xfrm>
              <a:prstGeom prst="rect">
                <a:avLst/>
              </a:prstGeom>
              <a:noFill/>
            </p:spPr>
          </p:pic>
          <p:pic>
            <p:nvPicPr>
              <p:cNvPr id="16406" name="Picture 22" descr="business-cardio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0" y="754"/>
                <a:ext cx="1814" cy="1234"/>
              </a:xfrm>
              <a:prstGeom prst="rect">
                <a:avLst/>
              </a:prstGeom>
              <a:noFill/>
            </p:spPr>
          </p:pic>
          <p:pic>
            <p:nvPicPr>
              <p:cNvPr id="16412" name="Picture 28" descr="CIBA Vision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1791" y="754"/>
                <a:ext cx="2404" cy="518"/>
              </a:xfrm>
              <a:prstGeom prst="rect">
                <a:avLst/>
              </a:prstGeom>
              <a:noFill/>
            </p:spPr>
          </p:pic>
          <p:pic>
            <p:nvPicPr>
              <p:cNvPr id="16416" name="Picture 32" descr="Over-the-Counter (OTC)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4195" y="0"/>
                <a:ext cx="1565" cy="1155"/>
              </a:xfrm>
              <a:prstGeom prst="rect">
                <a:avLst/>
              </a:prstGeom>
              <a:noFill/>
            </p:spPr>
          </p:pic>
          <p:pic>
            <p:nvPicPr>
              <p:cNvPr id="16422" name="Picture 38" descr="Our mission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0" y="2730"/>
                <a:ext cx="2154" cy="1590"/>
              </a:xfrm>
              <a:prstGeom prst="rect">
                <a:avLst/>
              </a:prstGeom>
              <a:noFill/>
            </p:spPr>
          </p:pic>
          <p:pic>
            <p:nvPicPr>
              <p:cNvPr id="16424" name="Picture 40" descr="Corporate publications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4014" y="1117"/>
                <a:ext cx="1746" cy="1678"/>
              </a:xfrm>
              <a:prstGeom prst="rect">
                <a:avLst/>
              </a:prstGeom>
              <a:noFill/>
            </p:spPr>
          </p:pic>
          <p:pic>
            <p:nvPicPr>
              <p:cNvPr id="16420" name="Picture 36" descr="Diseases &amp; Conditions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2154" y="3450"/>
                <a:ext cx="3606" cy="870"/>
              </a:xfrm>
              <a:prstGeom prst="rect">
                <a:avLst/>
              </a:prstGeom>
              <a:noFill/>
            </p:spPr>
          </p:pic>
          <p:pic>
            <p:nvPicPr>
              <p:cNvPr id="16426" name="Picture 42" descr="Research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4195" y="2795"/>
                <a:ext cx="1565" cy="663"/>
              </a:xfrm>
              <a:prstGeom prst="rect">
                <a:avLst/>
              </a:prstGeom>
              <a:noFill/>
            </p:spPr>
          </p:pic>
          <p:pic>
            <p:nvPicPr>
              <p:cNvPr id="16410" name="Picture 26" descr="2008-02-28_rare-disease-day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3243" y="2341"/>
                <a:ext cx="1135" cy="1135"/>
              </a:xfrm>
              <a:prstGeom prst="rect">
                <a:avLst/>
              </a:prstGeom>
              <a:noFill/>
            </p:spPr>
          </p:pic>
        </p:grpSp>
        <p:pic>
          <p:nvPicPr>
            <p:cNvPr id="3074" name="Picture 2" descr="http://alumninews.blogs.ie.edu/files/ie-files/student-office/novartis_logo.jpg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5994400"/>
              <a:ext cx="4494758" cy="8636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110</TotalTime>
  <Words>230</Words>
  <Application>Microsoft Office PowerPoint</Application>
  <PresentationFormat>Экран (4:3)</PresentationFormat>
  <Paragraphs>39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Продвижение фармацевтической продукции: нравственность и целесообразность</vt:lpstr>
      <vt:lpstr>Здравоохранение России в цифрах</vt:lpstr>
      <vt:lpstr>Фармацевтический бизнес: что это?</vt:lpstr>
      <vt:lpstr>Объем продаж Novartis – 16 637 млн. руб (2009 г.)</vt:lpstr>
      <vt:lpstr>Онкологический департамент предлагал массу интересных заданий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Natalia</dc:creator>
  <cp:lastModifiedBy>Natalia</cp:lastModifiedBy>
  <cp:revision>18</cp:revision>
  <dcterms:created xsi:type="dcterms:W3CDTF">2011-04-21T18:57:39Z</dcterms:created>
  <dcterms:modified xsi:type="dcterms:W3CDTF">2011-05-30T18:05:33Z</dcterms:modified>
</cp:coreProperties>
</file>